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59" r:id="rId6"/>
    <p:sldId id="260" r:id="rId7"/>
    <p:sldId id="261" r:id="rId8"/>
    <p:sldId id="258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3C9C9-2968-4093-8338-A185984D7394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818C5-3630-488D-891B-B2229ADC9A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styor.ru/poetry/nekrasov/?n=18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g1.liveinternet.ru/images/attach/c/1/61/655/61655118_1279399279_22757003875449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/>
          <a:lstStyle/>
          <a:p>
            <a:r>
              <a:rPr lang="ru-RU" b="1" dirty="0" smtClean="0"/>
              <a:t>Николай Алексеевич Некрасов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2060848"/>
            <a:ext cx="3816424" cy="388843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«Это было раненное в самом начале жизни сердце ; и эта-то никогда не зажившая рана его и была началом и источником всей страстной страдальческой поэзии его на всю потом жизнь»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Ф. М. Достоевский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Picture 4" descr="index_p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340768"/>
            <a:ext cx="3084512" cy="44910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076056" y="1052736"/>
            <a:ext cx="25346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1821 -1878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476672"/>
            <a:ext cx="4546848" cy="604867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4400" b="1" i="1" dirty="0" smtClean="0"/>
              <a:t>  Не выдержав вступительные экзамены, определился вольнослушателем и в течение двух лет посещал лекции на филологическом факультете. </a:t>
            </a:r>
          </a:p>
          <a:p>
            <a:pPr>
              <a:buNone/>
            </a:pPr>
            <a:r>
              <a:rPr lang="ru-RU" sz="4400" b="1" i="1" dirty="0" smtClean="0"/>
              <a:t>Узнав  об  этом,  отец  перестал  посылать  ему  деньги,  и  юноша  очутился  в  чужом  городе  без  гроша  в  кармане .  </a:t>
            </a:r>
          </a:p>
          <a:p>
            <a:pPr>
              <a:buNone/>
            </a:pPr>
            <a:r>
              <a:rPr lang="ru-RU" sz="4400" b="1" i="1" dirty="0" smtClean="0"/>
              <a:t> Чего только  не  пришлось  пережить  Некрасову!   Он  брался  за  любую  работу:  писал  прошения  неграмотным,  переписывал  пьесы  для  актёров,  давал  уроки… </a:t>
            </a:r>
          </a:p>
          <a:p>
            <a:pPr>
              <a:buNone/>
            </a:pPr>
            <a:r>
              <a:rPr lang="ru-RU" sz="4400" b="1" i="1" dirty="0" smtClean="0"/>
              <a:t> </a:t>
            </a:r>
          </a:p>
        </p:txBody>
      </p:sp>
      <p:pic>
        <p:nvPicPr>
          <p:cNvPr id="4" name="Содержимое 4" descr="nekrasov-n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7544" y="764704"/>
            <a:ext cx="3643313" cy="5072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Литературная деятельность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С 1841 начал сотрудничать в "Отечественных записках".</a:t>
            </a:r>
          </a:p>
          <a:p>
            <a:r>
              <a:rPr lang="ru-RU" b="1" i="1" dirty="0" smtClean="0"/>
              <a:t>В 1843 Некрасов встретился с Белинским, идеи которого нашли отклик в его душе. Появляются реалистические стихи, первое из которых — </a:t>
            </a:r>
            <a:r>
              <a:rPr lang="ru-RU" b="1" i="1" u="sng" dirty="0" smtClean="0">
                <a:hlinkClick r:id="rId2"/>
              </a:rPr>
              <a:t>"В дороге"</a:t>
            </a:r>
            <a:r>
              <a:rPr lang="ru-RU" b="1" i="1" dirty="0" smtClean="0"/>
              <a:t> (1845) — получило высокую оценку критика. 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548680"/>
            <a:ext cx="4896544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i="1" dirty="0" smtClean="0"/>
              <a:t>    В 1847 — 1866 был издателем и фактическим редактором журнала "Современник", сплотившим лучшие литературные силы своего времени. </a:t>
            </a:r>
            <a:endParaRPr lang="ru-RU" sz="3600" b="1" i="1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 t="2757" b="3493"/>
          <a:stretch>
            <a:fillRect/>
          </a:stretch>
        </p:blipFill>
        <p:spPr bwMode="auto">
          <a:xfrm rot="204017">
            <a:off x="5392927" y="673303"/>
            <a:ext cx="3343614" cy="49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07904" y="908720"/>
            <a:ext cx="4917232" cy="4525963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После закрытия журнала "Современник" Некрасов приобрел право на издание "Отечественных записок", с которыми были связаны последние десять лет его жизни. В эти годы работал над поэмой "Кому на Руси жить хорошо" (1866 — 1876), написал поэмы о декабристах и их женах ("Дедушка", 1870; "Русские женщины", 1871 — 1872)</a:t>
            </a:r>
            <a:endParaRPr lang="ru-RU" b="1" i="1" dirty="0"/>
          </a:p>
        </p:txBody>
      </p:sp>
      <p:pic>
        <p:nvPicPr>
          <p:cNvPr id="1026" name="Picture 2" descr="http://www.nnekrasov.ru/wcmfiles/nekrasov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2952750" cy="4572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5517232"/>
            <a:ext cx="3001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1873 г. Некрасов Н.А.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332656"/>
            <a:ext cx="4834880" cy="5793507"/>
          </a:xfrm>
        </p:spPr>
        <p:txBody>
          <a:bodyPr>
            <a:normAutofit fontScale="77500" lnSpcReduction="20000"/>
          </a:bodyPr>
          <a:lstStyle/>
          <a:p>
            <a:r>
              <a:rPr lang="ru-RU" sz="3600" b="1" i="1" dirty="0" smtClean="0"/>
              <a:t>В начале 1875 Некрасов тяжело заболел, ни знаменитый хирург, ни операция не могли приостановить стремительно развивавшегося заболевания. </a:t>
            </a:r>
          </a:p>
          <a:p>
            <a:r>
              <a:rPr lang="ru-RU" sz="3600" b="1" i="1" dirty="0" smtClean="0"/>
              <a:t>В это время он начал работу над циклом «Последние песни» (1877), своеобразным поэтическим завещанием</a:t>
            </a:r>
          </a:p>
          <a:p>
            <a:r>
              <a:rPr lang="ru-RU" sz="3600" b="1" i="1" dirty="0" smtClean="0"/>
              <a:t>Некрасов скончался в возрасте 56 лет.</a:t>
            </a:r>
            <a:endParaRPr lang="ru-RU" sz="3600" b="1" i="1" dirty="0"/>
          </a:p>
        </p:txBody>
      </p:sp>
      <p:pic>
        <p:nvPicPr>
          <p:cNvPr id="24578" name="Picture 2" descr="http://www.nnekrasov.ru/wcmfiles/nekrasov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3740652" cy="46691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7" y="5373216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Портрет Н. А. Некрасова, Крамской, 1877 г.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Память о поэте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9952" y="1700808"/>
            <a:ext cx="3610744" cy="452596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 В одном из скверов по Литейному проспекту в </a:t>
            </a:r>
            <a:r>
              <a:rPr lang="ru-RU" b="1" dirty="0" err="1" smtClean="0"/>
              <a:t>Санкт-петербурге</a:t>
            </a:r>
            <a:r>
              <a:rPr lang="ru-RU" b="1" dirty="0" smtClean="0"/>
              <a:t> находится памятник великому русскому поэту, писателю и публицисту Николаю Алексеевичу Некрасову</a:t>
            </a:r>
            <a:endParaRPr lang="ru-RU" b="1" dirty="0"/>
          </a:p>
        </p:txBody>
      </p:sp>
      <p:pic>
        <p:nvPicPr>
          <p:cNvPr id="1026" name="Picture 2" descr="Nekr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3381375" cy="50768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5229200"/>
            <a:ext cx="7859216" cy="1329011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 Памятник Н.А. Некрасову стал одним из первых. 8 ноября 1922 года его торжественно открыли в саду «Прудки». Где и простоял больше 24 лет. 2 декабря 1946 года памятник перенесли в сквер перед домом 37 по Литейному проспекту.</a:t>
            </a:r>
          </a:p>
          <a:p>
            <a:endParaRPr lang="ru-RU" b="1" dirty="0"/>
          </a:p>
        </p:txBody>
      </p:sp>
      <p:pic>
        <p:nvPicPr>
          <p:cNvPr id="26626" name="Picture 2" descr="Nekr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8640"/>
            <a:ext cx="7112428" cy="4726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5013176"/>
            <a:ext cx="8003232" cy="151216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 Выбор места установки памятника не случаен. Напротив этого места, на другой стороне Литейного проспекта, Н.А. Некрасов в течение 1857-1877 гг. жил в доме 36.</a:t>
            </a:r>
            <a:endParaRPr lang="ru-RU" b="1" dirty="0"/>
          </a:p>
        </p:txBody>
      </p:sp>
      <p:pic>
        <p:nvPicPr>
          <p:cNvPr id="27650" name="Picture 2" descr="Nekr_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32656"/>
            <a:ext cx="6696744" cy="44500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Музей-квартира Н.А.Некрасова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8674" name="Picture 2" descr="D:\Документы  НАТАША\Рабочий стол\литература 7 класс\Н.А. Некрасов\013.VMP.Sajt.Muzej-kv.Nekr.1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3281730" cy="4824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4067944" y="1052736"/>
            <a:ext cx="45720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Дом на Литейном, 36 за свою многолетнюю историю (с конца XVIII в.) неоднократно менял владельцев, но в истории Петербурга он навсегда связан с именем одного из самых известных русских поэтов.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Музей-квартира Н.А.Некрасова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9698" name="Picture 2" descr="D:\Документы  НАТАША\Рабочий стол\литература 7 класс\Н.А. Некрасов\013.VMP.Sajt.Muzej-kv.Nekr.2_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3098800" cy="4495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3923928" y="1412777"/>
            <a:ext cx="48965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Здесь, во втором этаже, находится мемориальный </a:t>
            </a:r>
            <a:r>
              <a:rPr lang="ru-RU" b="1" dirty="0" smtClean="0">
                <a:solidFill>
                  <a:srgbClr val="FF0000"/>
                </a:solidFill>
              </a:rPr>
              <a:t>Музей-квартира Н.А.Некрасова</a:t>
            </a:r>
            <a:r>
              <a:rPr lang="ru-RU" b="1" dirty="0" smtClean="0"/>
              <a:t>, который был открыт в квартире поэта в 1946 году. В этом доме Некрасов прожил с 1857 года до своей кончины в 1877 году. Все эти двадцать лет в квартире поэта находилась редакция двух прогрессивных и очень популярных в то время журналов: «Современника», задуманного и издававшегося еще Пушкиным, и «Отечественных записок». В 1850-70 годы квартира Некрасова была своеобразной ареной культурной, литературной жизни общества. Здесь бывал весь цвет российской литературы второй половины XIX века: И.Тургенев, Л.Толстой, А.Островский, Ф.Достоевский, М.Салтыков-Щедрин, И.Гончаров и мн. др.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Детство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764705"/>
            <a:ext cx="4690864" cy="30243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/>
              <a:t>    </a:t>
            </a:r>
            <a:r>
              <a:rPr lang="ru-RU" sz="2800" b="1" i="1" dirty="0" smtClean="0"/>
              <a:t>Родился </a:t>
            </a:r>
            <a:r>
              <a:rPr lang="ru-RU" sz="2800" b="1" i="1" dirty="0"/>
              <a:t>28 </a:t>
            </a:r>
            <a:r>
              <a:rPr lang="ru-RU" sz="2800" b="1" i="1" dirty="0" smtClean="0"/>
              <a:t>ноября 1821 года не Украине в </a:t>
            </a:r>
            <a:r>
              <a:rPr lang="ru-RU" sz="2800" b="1" i="1" dirty="0"/>
              <a:t>местечке </a:t>
            </a:r>
            <a:r>
              <a:rPr lang="ru-RU" sz="2800" b="1" i="1" dirty="0" smtClean="0"/>
              <a:t>Немиров неподалеку от Винницы в </a:t>
            </a:r>
            <a:r>
              <a:rPr lang="ru-RU" sz="2800" b="1" i="1" dirty="0"/>
              <a:t>семье мелкопоместного дворянина. Детские годы прошли в селе </a:t>
            </a:r>
            <a:r>
              <a:rPr lang="ru-RU" sz="2800" b="1" i="1" dirty="0" err="1" smtClean="0"/>
              <a:t>Грешневе</a:t>
            </a:r>
            <a:r>
              <a:rPr lang="ru-RU" sz="2800" b="1" i="1" dirty="0" smtClean="0"/>
              <a:t>,</a:t>
            </a:r>
            <a:endParaRPr lang="ru-RU" sz="2800" b="1" i="1" dirty="0"/>
          </a:p>
        </p:txBody>
      </p:sp>
      <p:pic>
        <p:nvPicPr>
          <p:cNvPr id="4" name="Picture 9" descr="na_af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3859212" cy="2770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39552" y="3749457"/>
            <a:ext cx="80648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/>
              <a:t> </a:t>
            </a:r>
            <a:r>
              <a:rPr lang="ru-RU" sz="2800" b="1" i="1" dirty="0" smtClean="0"/>
              <a:t>в родовом имении отца, человека деспотического характера, угнетавшего не только крепостных, но и свою семью, чему стал свидетелем будущий поэт. Мать поэта, женщина образованная, была первым его учителем, она привила ему любовь к литературе, к русскому языку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473005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Мать - Елена Андреевна Закревская (1801—1841), красивая и образованная дочь из богатого рода. Родители Елены Закревской не соглашались выдать прекрасно воспитанную дочь за небогатого и малообразованного армейского офицера, что вынудило Елену в 1817 году вступить в брак без согласия родителей. Однако брак этот не был счастливым.</a:t>
            </a:r>
          </a:p>
        </p:txBody>
      </p:sp>
      <p:pic>
        <p:nvPicPr>
          <p:cNvPr id="2050" name="Picture 2" descr="C:\Users\Вика\Desktop\Некрасов\igor2-0109181014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5517232"/>
          </a:xfrm>
          <a:prstGeom prst="rect">
            <a:avLst/>
          </a:prstGeom>
          <a:noFill/>
        </p:spPr>
      </p:pic>
      <p:pic>
        <p:nvPicPr>
          <p:cNvPr id="5122" name="Picture 2" descr="C:\Users\Вика\Desktop\Некрасов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0"/>
            <a:ext cx="4499992" cy="5517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69974114"/>
      </p:ext>
    </p:extLst>
  </p:cSld>
  <p:clrMapOvr>
    <a:masterClrMapping/>
  </p:clrMapOvr>
  <p:transition spd="slow" advClick="0" advTm="10000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473005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Отец - Алексей Сергеевич Некрасов был деспотичным и суровым человеком. Работая исправников (главой полиции), ему нередко приходилось силой выбивать недоимки у крестьян. Был заядлым картежником и увлекался охотой.</a:t>
            </a:r>
          </a:p>
        </p:txBody>
      </p:sp>
      <p:pic>
        <p:nvPicPr>
          <p:cNvPr id="2050" name="Picture 2" descr="C:\Users\Вика\Desktop\Некрасов\igor2-0109181014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5517232"/>
          </a:xfrm>
          <a:prstGeom prst="rect">
            <a:avLst/>
          </a:prstGeom>
          <a:noFill/>
        </p:spPr>
      </p:pic>
      <p:pic>
        <p:nvPicPr>
          <p:cNvPr id="5" name="Picture 3" descr="C:\Users\Вика\Desktop\Некрасов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267744" y="116632"/>
            <a:ext cx="4427983" cy="532859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153" y="3140967"/>
            <a:ext cx="7639279" cy="29851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39552" y="404664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0000"/>
                </a:solidFill>
              </a:rPr>
              <a:t>Б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арскому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сыну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не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разрешали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дружить</a:t>
            </a:r>
            <a:r>
              <a:rPr lang="en-GB" sz="2400" b="1" i="1" dirty="0" smtClean="0">
                <a:solidFill>
                  <a:srgbClr val="000000"/>
                </a:solidFill>
              </a:rPr>
              <a:t> с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детьми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крепостных</a:t>
            </a:r>
            <a:r>
              <a:rPr lang="en-GB" sz="2400" b="1" i="1" dirty="0" smtClean="0">
                <a:solidFill>
                  <a:srgbClr val="000000"/>
                </a:solidFill>
              </a:rPr>
              <a:t> крестьян.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Но</a:t>
            </a:r>
            <a:r>
              <a:rPr lang="en-GB" sz="2400" b="1" i="1" dirty="0" smtClean="0">
                <a:solidFill>
                  <a:srgbClr val="000000"/>
                </a:solidFill>
              </a:rPr>
              <a:t>,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улучив</a:t>
            </a:r>
            <a:r>
              <a:rPr lang="en-GB" sz="2400" b="1" i="1" dirty="0" smtClean="0">
                <a:solidFill>
                  <a:srgbClr val="000000"/>
                </a:solidFill>
              </a:rPr>
              <a:t> удобную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минуту</a:t>
            </a:r>
            <a:r>
              <a:rPr lang="en-GB" sz="2400" b="1" i="1" dirty="0" smtClean="0">
                <a:solidFill>
                  <a:srgbClr val="000000"/>
                </a:solidFill>
              </a:rPr>
              <a:t>,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мальчик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убегал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через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ru-RU" sz="2400" b="1" i="1" dirty="0" smtClean="0">
                <a:solidFill>
                  <a:srgbClr val="000000"/>
                </a:solidFill>
              </a:rPr>
              <a:t>л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азейку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ru-RU" sz="2400" b="1" i="1" dirty="0" smtClean="0">
                <a:solidFill>
                  <a:srgbClr val="000000"/>
                </a:solidFill>
              </a:rPr>
              <a:t> в заборе </a:t>
            </a:r>
            <a:r>
              <a:rPr lang="en-GB" sz="2400" b="1" i="1" dirty="0" smtClean="0">
                <a:solidFill>
                  <a:srgbClr val="000000"/>
                </a:solidFill>
              </a:rPr>
              <a:t>к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своим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деревенским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друзьям</a:t>
            </a:r>
            <a:r>
              <a:rPr lang="en-GB" sz="2400" b="1" i="1" dirty="0" smtClean="0">
                <a:solidFill>
                  <a:srgbClr val="000000"/>
                </a:solidFill>
              </a:rPr>
              <a:t>,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уходил</a:t>
            </a:r>
            <a:r>
              <a:rPr lang="en-GB" sz="2400" b="1" i="1" dirty="0" smtClean="0">
                <a:solidFill>
                  <a:srgbClr val="000000"/>
                </a:solidFill>
              </a:rPr>
              <a:t> с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ними</a:t>
            </a:r>
            <a:r>
              <a:rPr lang="en-GB" sz="2400" b="1" i="1" dirty="0" smtClean="0">
                <a:solidFill>
                  <a:srgbClr val="000000"/>
                </a:solidFill>
              </a:rPr>
              <a:t> в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лес</a:t>
            </a:r>
            <a:r>
              <a:rPr lang="en-GB" sz="2400" b="1" i="1" dirty="0" smtClean="0">
                <a:solidFill>
                  <a:srgbClr val="000000"/>
                </a:solidFill>
              </a:rPr>
              <a:t>,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купался</a:t>
            </a:r>
            <a:r>
              <a:rPr lang="en-GB" sz="2400" b="1" i="1" dirty="0" smtClean="0">
                <a:solidFill>
                  <a:srgbClr val="000000"/>
                </a:solidFill>
              </a:rPr>
              <a:t> в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речке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Самарке</a:t>
            </a:r>
            <a:r>
              <a:rPr lang="en-GB" sz="2400" b="1" i="1" dirty="0" smtClean="0">
                <a:solidFill>
                  <a:srgbClr val="000000"/>
                </a:solidFill>
              </a:rPr>
              <a:t>.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Этот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момент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его</a:t>
            </a:r>
            <a:r>
              <a:rPr lang="en-GB" sz="2400" b="1" i="1" dirty="0" smtClean="0">
                <a:solidFill>
                  <a:srgbClr val="000000"/>
                </a:solidFill>
              </a:rPr>
              <a:t> жизни —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непосредственное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общение</a:t>
            </a:r>
            <a:r>
              <a:rPr lang="en-GB" sz="2400" b="1" i="1" dirty="0" smtClean="0">
                <a:solidFill>
                  <a:srgbClr val="000000"/>
                </a:solidFill>
              </a:rPr>
              <a:t> с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крестьянскими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детьми</a:t>
            </a:r>
            <a:r>
              <a:rPr lang="ru-RU" sz="2400" b="1" i="1" dirty="0" smtClean="0">
                <a:solidFill>
                  <a:srgbClr val="000000"/>
                </a:solidFill>
              </a:rPr>
              <a:t> -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оказал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влияние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на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его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творчество</a:t>
            </a:r>
            <a:r>
              <a:rPr lang="en-GB" sz="2400" b="1" i="1" dirty="0" smtClean="0">
                <a:solidFill>
                  <a:srgbClr val="000000"/>
                </a:solidFill>
              </a:rPr>
              <a:t>.</a:t>
            </a:r>
            <a:endParaRPr lang="ru-RU" sz="2400" b="1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Картинка 5 из 98856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573016"/>
            <a:ext cx="3937000" cy="2952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332656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400" b="1" i="1" dirty="0" err="1" smtClean="0">
                <a:solidFill>
                  <a:srgbClr val="000000"/>
                </a:solidFill>
              </a:rPr>
              <a:t>Детские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воспоминания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поэта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связаны</a:t>
            </a:r>
            <a:r>
              <a:rPr lang="en-GB" sz="2400" b="1" i="1" dirty="0" smtClean="0">
                <a:solidFill>
                  <a:srgbClr val="000000"/>
                </a:solidFill>
              </a:rPr>
              <a:t> с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Волгой</a:t>
            </a:r>
            <a:r>
              <a:rPr lang="en-GB" sz="2400" b="1" i="1" dirty="0" smtClean="0">
                <a:solidFill>
                  <a:srgbClr val="000000"/>
                </a:solidFill>
              </a:rPr>
              <a:t>,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которой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он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посвятил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много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стихов</a:t>
            </a:r>
            <a:r>
              <a:rPr lang="en-GB" sz="2400" b="1" i="1" dirty="0" smtClean="0">
                <a:solidFill>
                  <a:srgbClr val="000000"/>
                </a:solidFill>
              </a:rPr>
              <a:t>.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Здесь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он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впервые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увидел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глубокое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человеческое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страдание</a:t>
            </a:r>
            <a:r>
              <a:rPr lang="en-GB" sz="2400" b="1" i="1" dirty="0" smtClean="0">
                <a:solidFill>
                  <a:srgbClr val="000000"/>
                </a:solidFill>
              </a:rPr>
              <a:t>.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Он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брел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по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берегу</a:t>
            </a:r>
            <a:r>
              <a:rPr lang="en-GB" sz="2400" b="1" i="1" dirty="0" smtClean="0">
                <a:solidFill>
                  <a:srgbClr val="000000"/>
                </a:solidFill>
              </a:rPr>
              <a:t> в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жаркую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пору</a:t>
            </a:r>
            <a:r>
              <a:rPr lang="en-GB" sz="2400" b="1" i="1" dirty="0" smtClean="0">
                <a:solidFill>
                  <a:srgbClr val="000000"/>
                </a:solidFill>
              </a:rPr>
              <a:t> и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вдруг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услышал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стоны</a:t>
            </a:r>
            <a:r>
              <a:rPr lang="en-GB" sz="2400" b="1" i="1" dirty="0" smtClean="0">
                <a:solidFill>
                  <a:srgbClr val="000000"/>
                </a:solidFill>
              </a:rPr>
              <a:t> и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увидел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бурлаков</a:t>
            </a:r>
            <a:r>
              <a:rPr lang="en-GB" sz="2400" b="1" i="1" dirty="0" smtClean="0">
                <a:solidFill>
                  <a:srgbClr val="000000"/>
                </a:solidFill>
              </a:rPr>
              <a:t>,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которые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брели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вдоль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реки</a:t>
            </a:r>
            <a:r>
              <a:rPr lang="ru-RU" sz="2400" b="1" i="1" dirty="0" smtClean="0">
                <a:solidFill>
                  <a:srgbClr val="000000"/>
                </a:solidFill>
              </a:rPr>
              <a:t>, «</a:t>
            </a:r>
            <a:r>
              <a:rPr lang="ru-RU" sz="2400" b="1" i="1" dirty="0" err="1" smtClean="0">
                <a:solidFill>
                  <a:srgbClr val="000000"/>
                </a:solidFill>
              </a:rPr>
              <a:t>п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очти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пригнувшись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головой</a:t>
            </a:r>
            <a:r>
              <a:rPr lang="ru-RU" sz="2400" b="1" i="1" dirty="0" smtClean="0">
                <a:solidFill>
                  <a:srgbClr val="000000"/>
                </a:solidFill>
              </a:rPr>
              <a:t> /</a:t>
            </a:r>
            <a:r>
              <a:rPr lang="en-GB" sz="2400" b="1" i="1" dirty="0" smtClean="0">
                <a:solidFill>
                  <a:srgbClr val="000000"/>
                </a:solidFill>
              </a:rPr>
              <a:t>К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ногам</a:t>
            </a:r>
            <a:r>
              <a:rPr lang="en-GB" sz="2400" b="1" i="1" dirty="0" smtClean="0">
                <a:solidFill>
                  <a:srgbClr val="000000"/>
                </a:solidFill>
              </a:rPr>
              <a:t>,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обвитым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бечевой</a:t>
            </a:r>
            <a:r>
              <a:rPr lang="ru-RU" sz="2400" b="1" i="1" dirty="0" smtClean="0">
                <a:solidFill>
                  <a:srgbClr val="000000"/>
                </a:solidFill>
              </a:rPr>
              <a:t>»</a:t>
            </a:r>
            <a:r>
              <a:rPr lang="en-GB" sz="2400" b="1" i="1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GB" sz="2400" b="1" i="1" dirty="0" err="1" smtClean="0">
                <a:solidFill>
                  <a:srgbClr val="000000"/>
                </a:solidFill>
              </a:rPr>
              <a:t>Они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стонали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от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непосильной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работы.Ребенок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начал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задумываться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над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жестокостью</a:t>
            </a:r>
            <a:r>
              <a:rPr lang="en-GB" sz="2400" b="1" i="1" dirty="0" smtClean="0">
                <a:solidFill>
                  <a:srgbClr val="000000"/>
                </a:solidFill>
              </a:rPr>
              <a:t> жизни.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Рано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ему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открылась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картина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народного</a:t>
            </a:r>
            <a:r>
              <a:rPr lang="en-GB" sz="2400" b="1" i="1" dirty="0" smtClean="0">
                <a:solidFill>
                  <a:srgbClr val="000000"/>
                </a:solidFill>
              </a:rPr>
              <a:t> </a:t>
            </a:r>
            <a:r>
              <a:rPr lang="en-GB" sz="2400" b="1" i="1" dirty="0" err="1" smtClean="0">
                <a:solidFill>
                  <a:srgbClr val="000000"/>
                </a:solidFill>
              </a:rPr>
              <a:t>бедствия</a:t>
            </a:r>
            <a:endParaRPr lang="ru-RU" sz="24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71703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О Волга!.. колыбель моя!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Любил ли кто тебя, как я?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Один, по утренним </a:t>
            </a:r>
            <a:r>
              <a:rPr lang="ru-RU" sz="2400" b="1" dirty="0" err="1" smtClean="0">
                <a:solidFill>
                  <a:srgbClr val="0070C0"/>
                </a:solidFill>
              </a:rPr>
              <a:t>зарям</a:t>
            </a:r>
            <a:r>
              <a:rPr lang="ru-RU" sz="2400" b="1" dirty="0" smtClean="0">
                <a:solidFill>
                  <a:srgbClr val="0070C0"/>
                </a:solidFill>
              </a:rPr>
              <a:t>,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Когда еще всё в мире спит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И алый блеск едва скользит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По темно-голубым волнам,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Я убегал к родной реке.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бурлаки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620000" cy="35623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2123728" y="4077072"/>
            <a:ext cx="46805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i="1" dirty="0" smtClean="0">
                <a:solidFill>
                  <a:srgbClr val="0000FF"/>
                </a:solidFill>
              </a:rPr>
              <a:t>О,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горько</a:t>
            </a:r>
            <a:r>
              <a:rPr lang="en-GB" sz="2800" b="1" i="1" dirty="0" smtClean="0">
                <a:solidFill>
                  <a:srgbClr val="0000FF"/>
                </a:solidFill>
              </a:rPr>
              <a:t>,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горько</a:t>
            </a:r>
            <a:r>
              <a:rPr lang="en-GB" sz="2800" b="1" i="1" dirty="0" smtClean="0">
                <a:solidFill>
                  <a:srgbClr val="0000FF"/>
                </a:solidFill>
              </a:rPr>
              <a:t> я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рыдал</a:t>
            </a:r>
            <a:r>
              <a:rPr lang="en-GB" sz="2800" b="1" i="1" dirty="0" smtClean="0">
                <a:solidFill>
                  <a:srgbClr val="0000FF"/>
                </a:solidFill>
              </a:rPr>
              <a:t>,</a:t>
            </a:r>
          </a:p>
          <a:p>
            <a:r>
              <a:rPr lang="en-GB" sz="2800" b="1" i="1" dirty="0" err="1" smtClean="0">
                <a:solidFill>
                  <a:srgbClr val="0000FF"/>
                </a:solidFill>
              </a:rPr>
              <a:t>Когда</a:t>
            </a:r>
            <a:r>
              <a:rPr lang="en-GB" sz="2800" b="1" i="1" dirty="0" smtClean="0">
                <a:solidFill>
                  <a:srgbClr val="0000FF"/>
                </a:solidFill>
              </a:rPr>
              <a:t> в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то</a:t>
            </a:r>
            <a:r>
              <a:rPr lang="en-GB" sz="2800" b="1" i="1" dirty="0" smtClean="0">
                <a:solidFill>
                  <a:srgbClr val="0000FF"/>
                </a:solidFill>
              </a:rPr>
              <a:t>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утро</a:t>
            </a:r>
            <a:r>
              <a:rPr lang="en-GB" sz="2800" b="1" i="1" dirty="0" smtClean="0">
                <a:solidFill>
                  <a:srgbClr val="0000FF"/>
                </a:solidFill>
              </a:rPr>
              <a:t> я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стоял</a:t>
            </a:r>
            <a:r>
              <a:rPr lang="en-GB" sz="2800" b="1" i="1" dirty="0" smtClean="0">
                <a:solidFill>
                  <a:srgbClr val="0000FF"/>
                </a:solidFill>
              </a:rPr>
              <a:t> </a:t>
            </a:r>
          </a:p>
          <a:p>
            <a:r>
              <a:rPr lang="en-GB" sz="2800" b="1" i="1" dirty="0" err="1" smtClean="0">
                <a:solidFill>
                  <a:srgbClr val="0000FF"/>
                </a:solidFill>
              </a:rPr>
              <a:t>На</a:t>
            </a:r>
            <a:r>
              <a:rPr lang="en-GB" sz="2800" b="1" i="1" dirty="0" smtClean="0">
                <a:solidFill>
                  <a:srgbClr val="0000FF"/>
                </a:solidFill>
              </a:rPr>
              <a:t>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берегу</a:t>
            </a:r>
            <a:r>
              <a:rPr lang="en-GB" sz="2800" b="1" i="1" dirty="0" smtClean="0">
                <a:solidFill>
                  <a:srgbClr val="0000FF"/>
                </a:solidFill>
              </a:rPr>
              <a:t>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родной</a:t>
            </a:r>
            <a:r>
              <a:rPr lang="en-GB" sz="2800" b="1" i="1" dirty="0" smtClean="0">
                <a:solidFill>
                  <a:srgbClr val="0000FF"/>
                </a:solidFill>
              </a:rPr>
              <a:t>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реки</a:t>
            </a:r>
            <a:r>
              <a:rPr lang="en-GB" sz="2800" b="1" i="1" dirty="0" smtClean="0">
                <a:solidFill>
                  <a:srgbClr val="0000FF"/>
                </a:solidFill>
              </a:rPr>
              <a:t>,</a:t>
            </a:r>
          </a:p>
          <a:p>
            <a:r>
              <a:rPr lang="en-GB" sz="2800" b="1" i="1" dirty="0" smtClean="0">
                <a:solidFill>
                  <a:srgbClr val="0000FF"/>
                </a:solidFill>
              </a:rPr>
              <a:t>И в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первый</a:t>
            </a:r>
            <a:r>
              <a:rPr lang="en-GB" sz="2800" b="1" i="1" dirty="0" smtClean="0">
                <a:solidFill>
                  <a:srgbClr val="0000FF"/>
                </a:solidFill>
              </a:rPr>
              <a:t>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раз</a:t>
            </a:r>
            <a:r>
              <a:rPr lang="en-GB" sz="2800" b="1" i="1" dirty="0" smtClean="0">
                <a:solidFill>
                  <a:srgbClr val="0000FF"/>
                </a:solidFill>
              </a:rPr>
              <a:t>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ее</a:t>
            </a:r>
            <a:r>
              <a:rPr lang="en-GB" sz="2800" b="1" i="1" dirty="0" smtClean="0">
                <a:solidFill>
                  <a:srgbClr val="0000FF"/>
                </a:solidFill>
              </a:rPr>
              <a:t>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назвал</a:t>
            </a:r>
            <a:r>
              <a:rPr lang="en-GB" sz="2800" b="1" i="1" dirty="0" smtClean="0">
                <a:solidFill>
                  <a:srgbClr val="0000FF"/>
                </a:solidFill>
              </a:rPr>
              <a:t> </a:t>
            </a:r>
          </a:p>
          <a:p>
            <a:r>
              <a:rPr lang="en-GB" sz="2800" b="1" i="1" dirty="0" err="1" smtClean="0">
                <a:solidFill>
                  <a:srgbClr val="0000FF"/>
                </a:solidFill>
              </a:rPr>
              <a:t>Рекою</a:t>
            </a:r>
            <a:r>
              <a:rPr lang="en-GB" sz="2800" b="1" i="1" dirty="0" smtClean="0">
                <a:solidFill>
                  <a:srgbClr val="0000FF"/>
                </a:solidFill>
              </a:rPr>
              <a:t>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рабства</a:t>
            </a:r>
            <a:r>
              <a:rPr lang="en-GB" sz="2800" b="1" i="1" dirty="0" smtClean="0">
                <a:solidFill>
                  <a:srgbClr val="0000FF"/>
                </a:solidFill>
              </a:rPr>
              <a:t> и </a:t>
            </a:r>
            <a:r>
              <a:rPr lang="en-GB" sz="2800" b="1" i="1" dirty="0" err="1" smtClean="0">
                <a:solidFill>
                  <a:srgbClr val="0000FF"/>
                </a:solidFill>
              </a:rPr>
              <a:t>тоски</a:t>
            </a:r>
            <a:r>
              <a:rPr lang="en-GB" sz="2800" b="1" i="1" dirty="0" smtClean="0">
                <a:solidFill>
                  <a:srgbClr val="0000FF"/>
                </a:solidFill>
              </a:rPr>
              <a:t>!..</a:t>
            </a:r>
            <a:endParaRPr lang="en-GB" sz="2800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/>
              <a:t>Образование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/>
          <a:lstStyle/>
          <a:p>
            <a:r>
              <a:rPr lang="ru-RU" b="1" i="1" dirty="0"/>
              <a:t>В 1832 — 1837 Некрасов учился в Ярославской гимназии. Тогда же начал писать стихи.</a:t>
            </a:r>
          </a:p>
        </p:txBody>
      </p:sp>
      <p:pic>
        <p:nvPicPr>
          <p:cNvPr id="4" name="Picture 3" descr="Gumnas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564904"/>
            <a:ext cx="5150656" cy="34316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Петербургский университет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1484784"/>
            <a:ext cx="5050904" cy="464137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0000"/>
                </a:solidFill>
                <a:cs typeface="Courier New CYR" charset="0"/>
              </a:rPr>
              <a:t>   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В 1838 г.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Некрасов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принимает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решение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поступать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в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Петербургский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университет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.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Эту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его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мечту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поддерживала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мать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,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отец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же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настаивал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на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поступлении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в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кадетский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корпус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.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Но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юноша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Некрасов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не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послушал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отца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,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он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твердо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решил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не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идти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на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военную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службу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и 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стать</a:t>
            </a:r>
            <a:r>
              <a:rPr lang="en-GB" b="1" i="1" dirty="0" smtClean="0">
                <a:solidFill>
                  <a:srgbClr val="000000"/>
                </a:solidFill>
                <a:cs typeface="Courier New CYR" charset="0"/>
              </a:rPr>
              <a:t> </a:t>
            </a:r>
            <a:r>
              <a:rPr lang="en-GB" b="1" i="1" dirty="0" smtClean="0">
                <a:solidFill>
                  <a:srgbClr val="000000"/>
                </a:solidFill>
                <a:cs typeface="Courier New" pitchFamily="49" charset="0"/>
              </a:rPr>
              <a:t>«</a:t>
            </a:r>
            <a:r>
              <a:rPr lang="en-GB" b="1" i="1" dirty="0" err="1" smtClean="0">
                <a:solidFill>
                  <a:srgbClr val="000000"/>
                </a:solidFill>
                <a:cs typeface="Courier New CYR" charset="0"/>
              </a:rPr>
              <a:t>гуманитарием</a:t>
            </a:r>
            <a:r>
              <a:rPr lang="en-GB" b="1" i="1" dirty="0" smtClean="0">
                <a:solidFill>
                  <a:srgbClr val="000000"/>
                </a:solidFill>
                <a:cs typeface="Courier New" pitchFamily="49" charset="0"/>
              </a:rPr>
              <a:t>».</a:t>
            </a:r>
          </a:p>
          <a:p>
            <a:endParaRPr lang="ru-RU" dirty="0"/>
          </a:p>
        </p:txBody>
      </p:sp>
      <p:pic>
        <p:nvPicPr>
          <p:cNvPr id="4" name="Содержимое 4" descr="nekrasov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9552" y="1556792"/>
            <a:ext cx="3214688" cy="43799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713</Words>
  <Application>Microsoft Office PowerPoint</Application>
  <PresentationFormat>Экран (4:3)</PresentationFormat>
  <Paragraphs>44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Николай Алексеевич Некрасов</vt:lpstr>
      <vt:lpstr>Детство </vt:lpstr>
      <vt:lpstr>Слайд 3</vt:lpstr>
      <vt:lpstr>Слайд 4</vt:lpstr>
      <vt:lpstr>Слайд 5</vt:lpstr>
      <vt:lpstr>Слайд 6</vt:lpstr>
      <vt:lpstr>Слайд 7</vt:lpstr>
      <vt:lpstr>Образование</vt:lpstr>
      <vt:lpstr>Петербургский университет</vt:lpstr>
      <vt:lpstr>Слайд 10</vt:lpstr>
      <vt:lpstr>Литературная деятельность</vt:lpstr>
      <vt:lpstr>Слайд 12</vt:lpstr>
      <vt:lpstr>Слайд 13</vt:lpstr>
      <vt:lpstr>Слайд 14</vt:lpstr>
      <vt:lpstr>Память о поэте</vt:lpstr>
      <vt:lpstr>Слайд 16</vt:lpstr>
      <vt:lpstr>Слайд 17</vt:lpstr>
      <vt:lpstr>Музей-квартира Н.А.Некрасова </vt:lpstr>
      <vt:lpstr>Музей-квартира Н.А.Некрасова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Николай Алексеевич Некрасов</dc:title>
  <dc:creator>Наташа</dc:creator>
  <cp:lastModifiedBy>User</cp:lastModifiedBy>
  <cp:revision>40</cp:revision>
  <dcterms:created xsi:type="dcterms:W3CDTF">2014-01-10T12:48:39Z</dcterms:created>
  <dcterms:modified xsi:type="dcterms:W3CDTF">2022-01-12T18:00:28Z</dcterms:modified>
</cp:coreProperties>
</file>