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58" r:id="rId3"/>
    <p:sldId id="256" r:id="rId4"/>
    <p:sldId id="265" r:id="rId5"/>
    <p:sldId id="259" r:id="rId6"/>
    <p:sldId id="260" r:id="rId7"/>
    <p:sldId id="261" r:id="rId8"/>
    <p:sldId id="262" r:id="rId9"/>
    <p:sldId id="267" r:id="rId10"/>
    <p:sldId id="263" r:id="rId11"/>
    <p:sldId id="269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807" autoAdjust="0"/>
  </p:normalViewPr>
  <p:slideViewPr>
    <p:cSldViewPr snapToGrid="0">
      <p:cViewPr varScale="1">
        <p:scale>
          <a:sx n="81" d="100"/>
          <a:sy n="81" d="100"/>
        </p:scale>
        <p:origin x="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tx1"/>
                </a:solidFill>
              </a:rPr>
              <a:t>Результаты анкетирования №1 показали: наименьший уровень удовлетворенности выявлен</a:t>
            </a:r>
            <a:r>
              <a:rPr lang="ru-RU" b="1" baseline="0" dirty="0">
                <a:solidFill>
                  <a:schemeClr val="tx1"/>
                </a:solidFill>
              </a:rPr>
              <a:t> по направлению «Библиотека»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9.0130853691699195E-2"/>
          <c:y val="0.19880439445156992"/>
          <c:w val="0.89780583413800641"/>
          <c:h val="0.537096877065158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7FB-4423-B490-A855FCC16D3C}"/>
              </c:ext>
            </c:extLst>
          </c:dPt>
          <c:cat>
            <c:strRef>
              <c:f>Лист1!$A$2:$A$11</c:f>
              <c:strCache>
                <c:ptCount val="10"/>
                <c:pt idx="0">
                  <c:v>Входная группа</c:v>
                </c:pt>
                <c:pt idx="1">
                  <c:v>Гардероб</c:v>
                </c:pt>
                <c:pt idx="2">
                  <c:v>Столовая</c:v>
                </c:pt>
                <c:pt idx="3">
                  <c:v>Библиотека</c:v>
                </c:pt>
                <c:pt idx="4">
                  <c:v>Навигация</c:v>
                </c:pt>
                <c:pt idx="5">
                  <c:v>Договоры</c:v>
                </c:pt>
                <c:pt idx="6">
                  <c:v>Внутренние заявки</c:v>
                </c:pt>
                <c:pt idx="7">
                  <c:v>Питьевой режим</c:v>
                </c:pt>
                <c:pt idx="8">
                  <c:v>Система 5С</c:v>
                </c:pt>
                <c:pt idx="9">
                  <c:v>Запуск системы ППУ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89</c:v>
                </c:pt>
                <c:pt idx="1">
                  <c:v>86</c:v>
                </c:pt>
                <c:pt idx="2">
                  <c:v>90</c:v>
                </c:pt>
                <c:pt idx="3">
                  <c:v>80</c:v>
                </c:pt>
                <c:pt idx="4">
                  <c:v>85</c:v>
                </c:pt>
                <c:pt idx="5">
                  <c:v>90</c:v>
                </c:pt>
                <c:pt idx="6">
                  <c:v>92</c:v>
                </c:pt>
                <c:pt idx="7">
                  <c:v>84</c:v>
                </c:pt>
                <c:pt idx="8">
                  <c:v>82</c:v>
                </c:pt>
                <c:pt idx="9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EC-4077-A320-31F10588E9E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Лист1!$A$2:$A$11</c:f>
              <c:strCache>
                <c:ptCount val="10"/>
                <c:pt idx="0">
                  <c:v>Входная группа</c:v>
                </c:pt>
                <c:pt idx="1">
                  <c:v>Гардероб</c:v>
                </c:pt>
                <c:pt idx="2">
                  <c:v>Столовая</c:v>
                </c:pt>
                <c:pt idx="3">
                  <c:v>Библиотека</c:v>
                </c:pt>
                <c:pt idx="4">
                  <c:v>Навигация</c:v>
                </c:pt>
                <c:pt idx="5">
                  <c:v>Договоры</c:v>
                </c:pt>
                <c:pt idx="6">
                  <c:v>Внутренние заявки</c:v>
                </c:pt>
                <c:pt idx="7">
                  <c:v>Питьевой режим</c:v>
                </c:pt>
                <c:pt idx="8">
                  <c:v>Система 5С</c:v>
                </c:pt>
                <c:pt idx="9">
                  <c:v>Запуск системы ППУ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1-6EEC-4077-A320-31F10588E9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24125440"/>
        <c:axId val="1524138896"/>
      </c:barChart>
      <c:catAx>
        <c:axId val="1524125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24138896"/>
        <c:crosses val="autoZero"/>
        <c:auto val="1"/>
        <c:lblAlgn val="ctr"/>
        <c:lblOffset val="100"/>
        <c:noMultiLvlLbl val="0"/>
      </c:catAx>
      <c:valAx>
        <c:axId val="1524138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24125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solidFill>
                  <a:schemeClr val="tx1"/>
                </a:solidFill>
              </a:rPr>
              <a:t>Результаты анкетирования №2 показали: уровень удовлетворенности по направлению</a:t>
            </a:r>
            <a:r>
              <a:rPr lang="ru-RU" b="1" baseline="0" dirty="0">
                <a:solidFill>
                  <a:schemeClr val="tx1"/>
                </a:solidFill>
              </a:rPr>
              <a:t> «Библиотека» повысился в результате реализации коробочного решения</a:t>
            </a:r>
            <a:endParaRPr lang="ru-RU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EEE-4768-A533-D5F8C1F892E7}"/>
              </c:ext>
            </c:extLst>
          </c:dPt>
          <c:cat>
            <c:strRef>
              <c:f>Лист1!$A$2:$A$11</c:f>
              <c:strCache>
                <c:ptCount val="10"/>
                <c:pt idx="0">
                  <c:v>Входная группа</c:v>
                </c:pt>
                <c:pt idx="1">
                  <c:v>Гардероб</c:v>
                </c:pt>
                <c:pt idx="2">
                  <c:v>Столовая</c:v>
                </c:pt>
                <c:pt idx="3">
                  <c:v>Библиотека</c:v>
                </c:pt>
                <c:pt idx="4">
                  <c:v>Навигация</c:v>
                </c:pt>
                <c:pt idx="5">
                  <c:v>Договоры</c:v>
                </c:pt>
                <c:pt idx="6">
                  <c:v>Внутренние заявки</c:v>
                </c:pt>
                <c:pt idx="7">
                  <c:v>Питьевой режим</c:v>
                </c:pt>
                <c:pt idx="8">
                  <c:v>Система 5С</c:v>
                </c:pt>
                <c:pt idx="9">
                  <c:v>Запуск системы ППУ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89</c:v>
                </c:pt>
                <c:pt idx="1">
                  <c:v>86</c:v>
                </c:pt>
                <c:pt idx="2">
                  <c:v>90</c:v>
                </c:pt>
                <c:pt idx="3">
                  <c:v>95</c:v>
                </c:pt>
                <c:pt idx="4">
                  <c:v>85</c:v>
                </c:pt>
                <c:pt idx="5">
                  <c:v>90</c:v>
                </c:pt>
                <c:pt idx="6">
                  <c:v>92</c:v>
                </c:pt>
                <c:pt idx="7">
                  <c:v>84</c:v>
                </c:pt>
                <c:pt idx="8">
                  <c:v>82</c:v>
                </c:pt>
                <c:pt idx="9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EC-4077-A320-31F10588E9E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Лист1!$A$2:$A$11</c:f>
              <c:strCache>
                <c:ptCount val="10"/>
                <c:pt idx="0">
                  <c:v>Входная группа</c:v>
                </c:pt>
                <c:pt idx="1">
                  <c:v>Гардероб</c:v>
                </c:pt>
                <c:pt idx="2">
                  <c:v>Столовая</c:v>
                </c:pt>
                <c:pt idx="3">
                  <c:v>Библиотека</c:v>
                </c:pt>
                <c:pt idx="4">
                  <c:v>Навигация</c:v>
                </c:pt>
                <c:pt idx="5">
                  <c:v>Договоры</c:v>
                </c:pt>
                <c:pt idx="6">
                  <c:v>Внутренние заявки</c:v>
                </c:pt>
                <c:pt idx="7">
                  <c:v>Питьевой режим</c:v>
                </c:pt>
                <c:pt idx="8">
                  <c:v>Система 5С</c:v>
                </c:pt>
                <c:pt idx="9">
                  <c:v>Запуск системы ППУ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</c:numCache>
            </c:numRef>
          </c:val>
          <c:extLst>
            <c:ext xmlns:c16="http://schemas.microsoft.com/office/drawing/2014/chart" uri="{C3380CC4-5D6E-409C-BE32-E72D297353CC}">
              <c16:uniqueId val="{00000001-6EEC-4077-A320-31F10588E9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24125440"/>
        <c:axId val="1524138896"/>
      </c:barChart>
      <c:catAx>
        <c:axId val="1524125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24138896"/>
        <c:crosses val="autoZero"/>
        <c:auto val="1"/>
        <c:lblAlgn val="ctr"/>
        <c:lblOffset val="100"/>
        <c:noMultiLvlLbl val="0"/>
      </c:catAx>
      <c:valAx>
        <c:axId val="1524138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24125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444059-2EB3-4F0C-B3E3-1B687F6C8E9B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8A0724-0F41-429E-9273-C4307AF7B7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173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A0724-0F41-429E-9273-C4307AF7B7B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912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8705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284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575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665418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9854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23916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079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1997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225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798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8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856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648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915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83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621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0883-2D97-40B5-B7D3-9D16C8A8185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187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0F00883-2D97-40B5-B7D3-9D16C8A8185A}" type="datetimeFigureOut">
              <a:rPr lang="ru-RU" smtClean="0"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4D14E68-0F01-4AF9-84A5-618C6CD8B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8640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7D6577-A596-49F0-B9E4-60CED49B7E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0928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Bahnschrift Condensed" panose="020B0502040204020203" pitchFamily="34" charset="0"/>
              </a:rPr>
              <a:t>Муниципальное бюджетное общеобразовательное учреждение</a:t>
            </a:r>
            <a:br>
              <a:rPr lang="ru-RU" sz="2800" b="1" dirty="0">
                <a:latin typeface="Bahnschrift Condensed" panose="020B0502040204020203" pitchFamily="34" charset="0"/>
              </a:rPr>
            </a:br>
            <a:r>
              <a:rPr lang="ru-RU" sz="2800" b="1" dirty="0">
                <a:latin typeface="Bahnschrift Condensed" panose="020B0502040204020203" pitchFamily="34" charset="0"/>
              </a:rPr>
              <a:t> Киселевская средняя общеобразовательная школа</a:t>
            </a:r>
            <a:br>
              <a:rPr lang="ru-RU" sz="2800" b="1" dirty="0">
                <a:latin typeface="Bahnschrift Condensed" panose="020B0502040204020203" pitchFamily="34" charset="0"/>
              </a:rPr>
            </a:br>
            <a:r>
              <a:rPr lang="ru-RU" sz="2800" b="1" dirty="0">
                <a:latin typeface="Bahnschrift Condensed" panose="020B0502040204020203" pitchFamily="34" charset="0"/>
              </a:rPr>
              <a:t> имени Николая Васильевича Попова</a:t>
            </a: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E105DF83-F2A6-469C-BB9E-865908DDE0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89742" y="1552005"/>
            <a:ext cx="6400800" cy="1947333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chemeClr val="tx1"/>
                </a:solidFill>
                <a:latin typeface="Bahnschrift Condensed" panose="020B0502040204020203" pitchFamily="34" charset="0"/>
              </a:rPr>
              <a:t>Реализация типового решения </a:t>
            </a:r>
          </a:p>
          <a:p>
            <a:pPr algn="ctr"/>
            <a:r>
              <a:rPr lang="ru-RU" sz="4800" b="1" dirty="0">
                <a:solidFill>
                  <a:schemeClr val="tx1"/>
                </a:solidFill>
                <a:latin typeface="Bahnschrift Condensed" panose="020B0502040204020203" pitchFamily="34" charset="0"/>
              </a:rPr>
              <a:t>«БИБЛИОТЕКА»</a:t>
            </a:r>
          </a:p>
          <a:p>
            <a:pPr algn="ctr"/>
            <a:r>
              <a:rPr lang="ru-RU" sz="4800" b="1" dirty="0">
                <a:solidFill>
                  <a:schemeClr val="tx1"/>
                </a:solidFill>
                <a:latin typeface="Bahnschrift Condensed" panose="020B0502040204020203" pitchFamily="34" charset="0"/>
              </a:rPr>
              <a:t>В МБОУ Киселевской СОШ </a:t>
            </a:r>
          </a:p>
          <a:p>
            <a:pPr algn="ctr"/>
            <a:r>
              <a:rPr lang="ru-RU" sz="4800" b="1" dirty="0">
                <a:solidFill>
                  <a:schemeClr val="tx1"/>
                </a:solidFill>
                <a:latin typeface="Bahnschrift Condensed" panose="020B0502040204020203" pitchFamily="34" charset="0"/>
              </a:rPr>
              <a:t>им. Н.В. Попова</a:t>
            </a:r>
          </a:p>
        </p:txBody>
      </p:sp>
    </p:spTree>
    <p:extLst>
      <p:ext uri="{BB962C8B-B14F-4D97-AF65-F5344CB8AC3E}">
        <p14:creationId xmlns:p14="http://schemas.microsoft.com/office/powerpoint/2010/main" val="3869101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830C437-4E17-4442-B052-F94AB8F8DB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04" y="3869874"/>
            <a:ext cx="3858672" cy="28940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A5B8A03-21A9-454C-8F2D-668F26CA8B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883" y="1874630"/>
            <a:ext cx="3858672" cy="28940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Объект 2">
            <a:extLst>
              <a:ext uri="{FF2B5EF4-FFF2-40B4-BE49-F238E27FC236}">
                <a16:creationId xmlns:a16="http://schemas.microsoft.com/office/drawing/2014/main" id="{A12AC030-2A72-4C7B-BCB8-500844DA75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71109">
            <a:off x="279808" y="530654"/>
            <a:ext cx="3414124" cy="25605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BAF99C1-899C-4AC5-88BC-2201976C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4626" y="523516"/>
            <a:ext cx="8534400" cy="855662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latin typeface="Bahnschrift Condensed" panose="020B0502040204020203" pitchFamily="34" charset="0"/>
              </a:rPr>
              <a:t>стало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B5831C8-2F7C-4F00-9EDB-4D83D7DCC77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0245">
            <a:off x="8070573" y="459543"/>
            <a:ext cx="3437278" cy="25779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2FEDF36-3C80-4748-8FBE-8929C25BCB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961" y="3869874"/>
            <a:ext cx="3858673" cy="28940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222497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7F01739F-55A8-44B3-98F1-386A480DDA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5702285"/>
              </p:ext>
            </p:extLst>
          </p:nvPr>
        </p:nvGraphicFramePr>
        <p:xfrm>
          <a:off x="701089" y="550415"/>
          <a:ext cx="7206964" cy="5136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Объект 4">
            <a:extLst>
              <a:ext uri="{FF2B5EF4-FFF2-40B4-BE49-F238E27FC236}">
                <a16:creationId xmlns:a16="http://schemas.microsoft.com/office/drawing/2014/main" id="{B94F0B0C-3982-4DD5-B780-AEE103E0B9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47355" y="1420427"/>
            <a:ext cx="3568823" cy="4756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Проанализировав итоги анкетирования №2, а также принимая во внимание дополнительные факторы   руководителем учебного заведения принято решение: 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считать направление «Библиотека» в рамках проекта «Комфортная школа» реализованным в полном объеме. </a:t>
            </a:r>
          </a:p>
          <a:p>
            <a:pPr marL="0" indent="0">
              <a:buNone/>
            </a:pP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диагностики и анализа текущего состояния уровень удовлетворенности по направлению «Библиотека» составил 95 %.</a:t>
            </a:r>
          </a:p>
        </p:txBody>
      </p:sp>
    </p:spTree>
    <p:extLst>
      <p:ext uri="{BB962C8B-B14F-4D97-AF65-F5344CB8AC3E}">
        <p14:creationId xmlns:p14="http://schemas.microsoft.com/office/powerpoint/2010/main" val="38942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B4896E-9B05-4BA9-8299-769900290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6775" y="1"/>
            <a:ext cx="8534400" cy="743578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Bahnschrift Condensed" panose="020B0502040204020203" pitchFamily="34" charset="0"/>
              </a:rPr>
              <a:t>Итоги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4135D1-5104-4F6C-BCC5-4A5E3EFC76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551" y="4376664"/>
            <a:ext cx="8534400" cy="2589593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  <a:latin typeface="Bahnschrift Condensed" panose="020B0502040204020203" pitchFamily="34" charset="0"/>
              </a:rPr>
              <a:t>Повысился уровень удовлетворенности процессом с 80% до 95% </a:t>
            </a:r>
          </a:p>
          <a:p>
            <a:r>
              <a:rPr lang="ru-RU" dirty="0">
                <a:solidFill>
                  <a:schemeClr val="bg1"/>
                </a:solidFill>
                <a:latin typeface="Bahnschrift Condensed" panose="020B0502040204020203" pitchFamily="34" charset="0"/>
              </a:rPr>
              <a:t>Быстрый поиск необходимой литературы</a:t>
            </a:r>
          </a:p>
          <a:p>
            <a:r>
              <a:rPr lang="ru-RU" dirty="0">
                <a:solidFill>
                  <a:schemeClr val="bg1"/>
                </a:solidFill>
                <a:latin typeface="Bahnschrift Condensed" panose="020B0502040204020203" pitchFamily="34" charset="0"/>
              </a:rPr>
              <a:t> Присутствие на мероприятии большего количества обучающихся </a:t>
            </a:r>
          </a:p>
          <a:p>
            <a:r>
              <a:rPr lang="ru-RU" dirty="0">
                <a:solidFill>
                  <a:schemeClr val="bg1"/>
                </a:solidFill>
                <a:latin typeface="Bahnschrift Condensed" panose="020B0502040204020203" pitchFamily="34" charset="0"/>
              </a:rPr>
              <a:t>Сократилось время на подготовку к мероприятию</a:t>
            </a:r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E20DF38C-49D3-41CB-A785-328FC9DCB5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9" t="42036" b="3572"/>
          <a:stretch/>
        </p:blipFill>
        <p:spPr>
          <a:xfrm>
            <a:off x="8439818" y="2686994"/>
            <a:ext cx="3752182" cy="28237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34240A8-3184-481C-8384-04C9D45786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447" y="1478353"/>
            <a:ext cx="4067288" cy="3060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8511556-0D4F-4B8D-90DE-76887E0F5A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2" y="743579"/>
            <a:ext cx="4174215" cy="30775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7121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79E2DD-BEB7-4D41-8A2C-A541D46D2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EA71C57-E368-4C42-9EEC-7E68E1558D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21" y="328474"/>
            <a:ext cx="9900312" cy="6098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21315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89F663-19C6-4BA5-9A7A-49F75239AA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60179" y="3722251"/>
            <a:ext cx="3417902" cy="2119256"/>
          </a:xfrm>
        </p:spPr>
        <p:txBody>
          <a:bodyPr>
            <a:no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Проанализировав итоги анкетирования №1, а также принимая во внимание дополнительные факторы руководителем учебного заведения принято решение: 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направления для реализации в рамках проекта «Комфортная школа» выбрать направление «Библиотека».</a:t>
            </a:r>
            <a:b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как в результате диагностики и анализа текущего состояния выявлен ряд проблем, которые существенно влияют на качество работы школьной библиотеки.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7F01739F-55A8-44B3-98F1-386A480DDA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4074142"/>
              </p:ext>
            </p:extLst>
          </p:nvPr>
        </p:nvGraphicFramePr>
        <p:xfrm>
          <a:off x="336366" y="315198"/>
          <a:ext cx="7369452" cy="5597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1718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4A5CA3A-43B2-4E80-98C9-58F2D7541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0789" y="-114282"/>
            <a:ext cx="8534400" cy="1506537"/>
          </a:xfrm>
        </p:spPr>
        <p:txBody>
          <a:bodyPr/>
          <a:lstStyle/>
          <a:p>
            <a:pPr algn="ctr"/>
            <a:r>
              <a:rPr lang="ru-RU" b="1" dirty="0">
                <a:latin typeface="Bahnschrift Condensed" panose="020B0502040204020203" pitchFamily="34" charset="0"/>
              </a:rPr>
              <a:t>Стартовое</a:t>
            </a:r>
            <a:r>
              <a:rPr lang="ru-RU" b="1" dirty="0">
                <a:solidFill>
                  <a:schemeClr val="bg1"/>
                </a:solidFill>
                <a:latin typeface="Bahnschrift Condensed" panose="020B0502040204020203" pitchFamily="34" charset="0"/>
              </a:rPr>
              <a:t> </a:t>
            </a:r>
            <a:r>
              <a:rPr lang="ru-RU" b="1" dirty="0">
                <a:latin typeface="Bahnschrift Condensed" panose="020B0502040204020203" pitchFamily="34" charset="0"/>
              </a:rPr>
              <a:t>совещание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E8755D-5742-429C-BDAB-EBD3EA8EF0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26" y="1034979"/>
            <a:ext cx="5138057" cy="38535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876A458-D38B-48D0-AE06-041E4C8B27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119" y="2655275"/>
            <a:ext cx="5136000" cy="3852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17582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2BC079-80AD-489D-86FE-43D2F2294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001" y="136661"/>
            <a:ext cx="8534400" cy="1119384"/>
          </a:xfrm>
        </p:spPr>
        <p:txBody>
          <a:bodyPr/>
          <a:lstStyle/>
          <a:p>
            <a:pPr algn="ctr"/>
            <a:r>
              <a:rPr lang="ru-RU" b="1" dirty="0">
                <a:latin typeface="Bahnschrift Condensed" panose="020B0502040204020203" pitchFamily="34" charset="0"/>
              </a:rPr>
              <a:t>Карточка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968DB9-C4A0-4504-A467-87A23F9CA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579" y="2070716"/>
            <a:ext cx="8534400" cy="361526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B96F60-F9CC-40E8-BD6C-CA88C6672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124" y="1035357"/>
            <a:ext cx="8326154" cy="56859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28903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A000E3-0A10-462B-B65D-1BCE0B0C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282" y="1"/>
            <a:ext cx="8534400" cy="55041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Bahnschrift Condensed" panose="020B0502040204020203" pitchFamily="34" charset="0"/>
              </a:rPr>
              <a:t>План мероприятий по реализации проекта «Комфортная школа»</a:t>
            </a: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120AE40A-A1F2-4F8F-AC8C-93C781DB87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1133051"/>
              </p:ext>
            </p:extLst>
          </p:nvPr>
        </p:nvGraphicFramePr>
        <p:xfrm>
          <a:off x="0" y="417251"/>
          <a:ext cx="12191999" cy="644074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24485">
                  <a:extLst>
                    <a:ext uri="{9D8B030D-6E8A-4147-A177-3AD203B41FA5}">
                      <a16:colId xmlns:a16="http://schemas.microsoft.com/office/drawing/2014/main" val="3310530705"/>
                    </a:ext>
                  </a:extLst>
                </a:gridCol>
                <a:gridCol w="1206035">
                  <a:extLst>
                    <a:ext uri="{9D8B030D-6E8A-4147-A177-3AD203B41FA5}">
                      <a16:colId xmlns:a16="http://schemas.microsoft.com/office/drawing/2014/main" val="2411311321"/>
                    </a:ext>
                  </a:extLst>
                </a:gridCol>
                <a:gridCol w="332142">
                  <a:extLst>
                    <a:ext uri="{9D8B030D-6E8A-4147-A177-3AD203B41FA5}">
                      <a16:colId xmlns:a16="http://schemas.microsoft.com/office/drawing/2014/main" val="1792472486"/>
                    </a:ext>
                  </a:extLst>
                </a:gridCol>
                <a:gridCol w="1138415">
                  <a:extLst>
                    <a:ext uri="{9D8B030D-6E8A-4147-A177-3AD203B41FA5}">
                      <a16:colId xmlns:a16="http://schemas.microsoft.com/office/drawing/2014/main" val="2072439149"/>
                    </a:ext>
                  </a:extLst>
                </a:gridCol>
                <a:gridCol w="435724">
                  <a:extLst>
                    <a:ext uri="{9D8B030D-6E8A-4147-A177-3AD203B41FA5}">
                      <a16:colId xmlns:a16="http://schemas.microsoft.com/office/drawing/2014/main" val="4025949087"/>
                    </a:ext>
                  </a:extLst>
                </a:gridCol>
                <a:gridCol w="6171276">
                  <a:extLst>
                    <a:ext uri="{9D8B030D-6E8A-4147-A177-3AD203B41FA5}">
                      <a16:colId xmlns:a16="http://schemas.microsoft.com/office/drawing/2014/main" val="2204402471"/>
                    </a:ext>
                  </a:extLst>
                </a:gridCol>
                <a:gridCol w="2483922">
                  <a:extLst>
                    <a:ext uri="{9D8B030D-6E8A-4147-A177-3AD203B41FA5}">
                      <a16:colId xmlns:a16="http://schemas.microsoft.com/office/drawing/2014/main" val="1941122294"/>
                    </a:ext>
                  </a:extLst>
                </a:gridCol>
              </a:tblGrid>
              <a:tr h="260752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Причина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Эффект от реализации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 anchor="ctr"/>
                </a:tc>
                <a:extLst>
                  <a:ext uri="{0D108BD9-81ED-4DB2-BD59-A6C34878D82A}">
                    <a16:rowId xmlns:a16="http://schemas.microsoft.com/office/drawing/2014/main" val="2119724163"/>
                  </a:ext>
                </a:extLst>
              </a:tr>
              <a:tr h="260752">
                <a:tc rowSpan="5"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 rowSpan="5"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Длительный поиск и выдача необходимой книги.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 rowSpan="5"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 rowSpan="5">
                  <a:txBody>
                    <a:bodyPr/>
                    <a:lstStyle/>
                    <a:p>
                      <a:pPr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логики размещения книг на стеллажах (полках).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1.1.1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Распределить книжный фонд по читательским зонам.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 rowSpan="7">
                  <a:txBody>
                    <a:bodyPr/>
                    <a:lstStyle/>
                    <a:p>
                      <a:pPr fontAlgn="base"/>
                      <a:r>
                        <a:rPr lang="ru-RU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Время протекания процесса (ВПП) получения книги:</a:t>
                      </a:r>
                    </a:p>
                    <a:p>
                      <a:pPr lvl="0" fontAlgn="base"/>
                      <a:r>
                        <a:rPr lang="ru-RU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До: 7 мин</a:t>
                      </a:r>
                    </a:p>
                    <a:p>
                      <a:pPr lvl="0" fontAlgn="base"/>
                      <a:r>
                        <a:rPr lang="ru-RU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После: 2 мин</a:t>
                      </a:r>
                    </a:p>
                    <a:p>
                      <a:pPr fontAlgn="base"/>
                      <a:r>
                        <a:rPr lang="ru-RU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2. Уровень удовлетворенности организации процессов в библиотеке:</a:t>
                      </a:r>
                    </a:p>
                    <a:p>
                      <a:pPr lvl="0" fontAlgn="base"/>
                      <a:r>
                        <a:rPr lang="ru-RU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До: 80%</a:t>
                      </a:r>
                    </a:p>
                    <a:p>
                      <a:pPr lvl="0" fontAlgn="base"/>
                      <a:r>
                        <a:rPr lang="ru-RU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После: 93%</a:t>
                      </a:r>
                    </a:p>
                    <a:p>
                      <a:pPr fontAlgn="base"/>
                      <a:r>
                        <a:rPr lang="ru-RU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3. Количество посещающих библиотеку:</a:t>
                      </a:r>
                    </a:p>
                    <a:p>
                      <a:pPr lvl="0" fontAlgn="base"/>
                      <a:r>
                        <a:rPr lang="ru-RU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До: 110  чел./мес.</a:t>
                      </a:r>
                    </a:p>
                    <a:p>
                      <a:pPr lvl="0" fontAlgn="base"/>
                      <a:r>
                        <a:rPr lang="ru-RU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После: 130 чел./мес.</a:t>
                      </a:r>
                      <a:endParaRPr lang="ru-RU" sz="1200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2392037"/>
                  </a:ext>
                </a:extLst>
              </a:tr>
              <a:tr h="4629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1.1.2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Внедрить адресное хранение книг на имеющихся стеллажах. Отсортировать книги по группам, алфавиту, авторам.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6428339"/>
                  </a:ext>
                </a:extLst>
              </a:tr>
              <a:tr h="2607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1.1.3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Оформить цветными разделителями на полках с идентификацией зон.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304345"/>
                  </a:ext>
                </a:extLst>
              </a:tr>
              <a:tr h="2607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1.1.4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Размещение навигации зон на колонне.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1874836"/>
                  </a:ext>
                </a:extLst>
              </a:tr>
              <a:tr h="2607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Определить ,что из литературы можно сдать на макулатуру.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2361145"/>
                  </a:ext>
                </a:extLst>
              </a:tr>
              <a:tr h="283455">
                <a:tc rowSpan="2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 rowSpan="2"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автоматизированной системы учета текущей деятельности библиотеки.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Провести интернет к рабочему месту библиотекаря.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050618"/>
                  </a:ext>
                </a:extLst>
              </a:tr>
              <a:tr h="13973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Запустить процесс комплексной автоматизации повседневной деятельности школьной библиотеки, включая процессы учета библиотечного фонда, организацию работы библиотеки с пользователями, вопросы оценки состояния библиотечного фонда, определения потребности библиотеки в новых поступлениях и необходимости обновления (увеличения) фондов, изучение читательского спроса, а также вопросы контроля за состоянием библиотечного фонда и планирования работы библиотеки на перспективу.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3969498"/>
                  </a:ext>
                </a:extLst>
              </a:tr>
              <a:tr h="283455">
                <a:tc rowSpan="5"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ru-RU" sz="12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интерес к библиотеке среди учащихся 5-9 классов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 rowSpan="2"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современного медиа-пространства для учащихся.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2.1.1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Выделение компьютерной зоны для поиска информации, установка оргтехники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fontAlgn="base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Систематизация работы библиотеки.</a:t>
                      </a:r>
                    </a:p>
                    <a:p>
                      <a:pPr fontAlgn="base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fontAlgn="base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Организация пространства для проведения воспитательных мероприятий на базе школьной библиотеки.</a:t>
                      </a:r>
                    </a:p>
                    <a:p>
                      <a:pPr fontAlgn="base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fontAlgn="base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fontAlgn="base"/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Совершенствование читательского мастерства школьников, привитие интереса к чтению художественной литературы.</a:t>
                      </a:r>
                    </a:p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0919700"/>
                  </a:ext>
                </a:extLst>
              </a:tr>
              <a:tr h="7861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2.1.2.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Ремонт, покраска мебели.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824741"/>
                  </a:ext>
                </a:extLst>
              </a:tr>
              <a:tr h="4724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</a:t>
                      </a:r>
                      <a:endParaRPr lang="ru-RU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 rowSpan="3"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Увеличение количества современных мероприятий для учащихся, проводимых в библиотеке.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2.2.1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Разработать план образовательных мероприятий для учащихся, провести мероприятия (собрать информацию от сотрудников).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6662851"/>
                  </a:ext>
                </a:extLst>
              </a:tr>
              <a:tr h="283455"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2.2.2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Разработать график по использованию пространства библиотеки (календарь).</a:t>
                      </a:r>
                      <a:endParaRPr lang="ru-RU" sz="12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8341131"/>
                  </a:ext>
                </a:extLst>
              </a:tr>
              <a:tr h="11676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2.2.3</a:t>
                      </a: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Оформить стенды с разным тематическим направлениям.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8972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2011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EFCD14-7A59-41E0-93D0-F404AE894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964449" y="2547260"/>
            <a:ext cx="6280221" cy="1507249"/>
          </a:xfrm>
        </p:spPr>
        <p:txBody>
          <a:bodyPr/>
          <a:lstStyle/>
          <a:p>
            <a:r>
              <a:rPr lang="ru-RU" b="1" dirty="0">
                <a:latin typeface="Bahnschrift Condensed" panose="020B0502040204020203" pitchFamily="34" charset="0"/>
              </a:rPr>
              <a:t>Карта</a:t>
            </a:r>
            <a:r>
              <a:rPr lang="ru-RU" dirty="0"/>
              <a:t> </a:t>
            </a:r>
            <a:r>
              <a:rPr lang="ru-RU" b="1" dirty="0">
                <a:latin typeface="Bahnschrift Condensed" panose="020B0502040204020203" pitchFamily="34" charset="0"/>
              </a:rPr>
              <a:t>текущего</a:t>
            </a:r>
            <a:r>
              <a:rPr lang="ru-RU" dirty="0"/>
              <a:t> </a:t>
            </a:r>
            <a:r>
              <a:rPr lang="ru-RU" b="1" dirty="0">
                <a:latin typeface="Bahnschrift Condensed" panose="020B0502040204020203" pitchFamily="34" charset="0"/>
              </a:rPr>
              <a:t>состояния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AD0EBB1-F97D-4643-A69D-7595008BD7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57354" y="160775"/>
            <a:ext cx="4763647" cy="65643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44018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3CA11C-AD0A-4264-B52C-57338E87E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8026" y="960988"/>
            <a:ext cx="8534400" cy="722843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latin typeface="Bahnschrift Condensed" panose="020B0502040204020203" pitchFamily="34" charset="0"/>
              </a:rPr>
              <a:t>Было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BB1CAFB-459E-4D76-AEC9-B1CE7525AF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25" y="219010"/>
            <a:ext cx="4168094" cy="313909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1F10B2A-5F2F-4F94-BFEB-91B4DD3131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599" y="340962"/>
            <a:ext cx="4006169" cy="301714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8E12A02-B84C-406E-93E9-6DD9EB5530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377" y="3687745"/>
            <a:ext cx="3677071" cy="292556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3A499E9-892A-4FD5-ABE8-77E93C8B32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026" y="3682259"/>
            <a:ext cx="3782809" cy="295673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03093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EFCD14-7A59-41E0-93D0-F404AE894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1964449" y="2547260"/>
            <a:ext cx="6280221" cy="1507249"/>
          </a:xfrm>
        </p:spPr>
        <p:txBody>
          <a:bodyPr/>
          <a:lstStyle/>
          <a:p>
            <a:r>
              <a:rPr lang="ru-RU" b="1" dirty="0">
                <a:latin typeface="Bahnschrift Condensed" panose="020B0502040204020203" pitchFamily="34" charset="0"/>
              </a:rPr>
              <a:t>Карта</a:t>
            </a:r>
            <a:r>
              <a:rPr lang="ru-RU" dirty="0"/>
              <a:t> </a:t>
            </a:r>
            <a:r>
              <a:rPr lang="ru-RU" b="1" dirty="0">
                <a:latin typeface="Bahnschrift Condensed" panose="020B0502040204020203" pitchFamily="34" charset="0"/>
              </a:rPr>
              <a:t>итогового</a:t>
            </a:r>
            <a:r>
              <a:rPr lang="ru-RU" dirty="0"/>
              <a:t> </a:t>
            </a:r>
            <a:r>
              <a:rPr lang="ru-RU" b="1" dirty="0">
                <a:latin typeface="Bahnschrift Condensed" panose="020B0502040204020203" pitchFamily="34" charset="0"/>
              </a:rPr>
              <a:t>состояния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DA29C4F-BF97-4CD5-8F24-B39BA1E787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80611" y="128338"/>
            <a:ext cx="4630778" cy="66013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73864300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241</TotalTime>
  <Words>455</Words>
  <Application>Microsoft Office PowerPoint</Application>
  <PresentationFormat>Широкоэкранный</PresentationFormat>
  <Paragraphs>82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Bahnschrift Condensed</vt:lpstr>
      <vt:lpstr>Calibri</vt:lpstr>
      <vt:lpstr>Century Gothic</vt:lpstr>
      <vt:lpstr>Times New Roman</vt:lpstr>
      <vt:lpstr>Wingdings 3</vt:lpstr>
      <vt:lpstr>Сектор</vt:lpstr>
      <vt:lpstr>Муниципальное бюджетное общеобразовательное учреждение  Киселевская средняя общеобразовательная школа  имени Николая Васильевича Попова</vt:lpstr>
      <vt:lpstr>Презентация PowerPoint</vt:lpstr>
      <vt:lpstr>Проанализировав итоги анкетирования №1, а также принимая во внимание дополнительные факторы руководителем учебного заведения принято решение: в качестве направления для реализации в рамках проекта «Комфортная школа» выбрать направление «Библиотека». Так как в результате диагностики и анализа текущего состояния выявлен ряд проблем, которые существенно влияют на качество работы школьной библиотеки.</vt:lpstr>
      <vt:lpstr>Стартовое совещание</vt:lpstr>
      <vt:lpstr>Карточка проекта</vt:lpstr>
      <vt:lpstr>План мероприятий по реализации проекта «Комфортная школа»</vt:lpstr>
      <vt:lpstr>Карта текущего состояния</vt:lpstr>
      <vt:lpstr>Было</vt:lpstr>
      <vt:lpstr>Карта итогового состояния</vt:lpstr>
      <vt:lpstr>стало</vt:lpstr>
      <vt:lpstr>Презентация PowerPoint</vt:lpstr>
      <vt:lpstr>Итоги проекта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kissoh</dc:creator>
  <cp:lastModifiedBy>kissoh</cp:lastModifiedBy>
  <cp:revision>31</cp:revision>
  <dcterms:created xsi:type="dcterms:W3CDTF">2025-09-10T06:00:12Z</dcterms:created>
  <dcterms:modified xsi:type="dcterms:W3CDTF">2025-11-26T12:31:23Z</dcterms:modified>
</cp:coreProperties>
</file>